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6600"/>
    <a:srgbClr val="CC0000"/>
    <a:srgbClr val="CCCC00"/>
    <a:srgbClr val="CCFF33"/>
    <a:srgbClr val="FFCC00"/>
    <a:srgbClr val="FFCC99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1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grafikk-Regnskapsteo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37288"/>
            <a:ext cx="8569325" cy="36512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133600"/>
            <a:ext cx="7772400" cy="11795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73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CC99"/>
                </a:solidFill>
              </a:defRPr>
            </a:lvl1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pic>
        <p:nvPicPr>
          <p:cNvPr id="3080" name="Picture 8" descr="fagbok HVITp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33375"/>
            <a:ext cx="1231900" cy="5969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ABE314-A6C9-4AD0-A96F-3CB7288B4646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8987" cy="5808662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46088" y="274638"/>
            <a:ext cx="6029325" cy="5808662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391D43-657D-49B4-BBF7-83C973F802DC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E892DE-070B-4F21-99D5-C7457AD6BB02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63E535-BFBA-4B58-8451-6FB7D1E84EEE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46088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37088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630F36-85A3-443E-A807-782A3E27467E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52BA51-ED83-42DC-B50D-4171454F509F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398C64-27B3-4A8F-9590-EC8F24AA185A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4A6808-4670-430C-84A3-27FA726CB431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CC0343-12C5-426B-B517-C47AFD2B0112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8847E7-5053-450F-8C95-29392EDF2FA6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grafikk-Regnskapsteor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5288" y="6307138"/>
            <a:ext cx="8424862" cy="361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1466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74D51922-C0ED-4B50-9A38-00D241BEA503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1036" name="Picture 12" descr="PCfagbokSORTsym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260350"/>
            <a:ext cx="1079500" cy="5016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5950" y="404813"/>
            <a:ext cx="7772400" cy="1470025"/>
          </a:xfrm>
        </p:spPr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Trond </a:t>
            </a:r>
            <a:r>
              <a:rPr lang="nb-NO" dirty="0" smtClean="0"/>
              <a:t>Kristoffersen</a:t>
            </a:r>
            <a:endParaRPr lang="nb-NO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916113"/>
            <a:ext cx="7704138" cy="2017712"/>
          </a:xfrm>
        </p:spPr>
        <p:txBody>
          <a:bodyPr/>
          <a:lstStyle/>
          <a:p>
            <a:r>
              <a:rPr lang="nb-NO" dirty="0" smtClean="0"/>
              <a:t>Regnskapsteori</a:t>
            </a:r>
          </a:p>
          <a:p>
            <a:r>
              <a:rPr lang="nb-NO" sz="1500" dirty="0" smtClean="0"/>
              <a:t>Fagbokforlaget 2008</a:t>
            </a:r>
            <a:endParaRPr lang="nb-NO" sz="1500" dirty="0"/>
          </a:p>
        </p:txBody>
      </p:sp>
      <p:pic>
        <p:nvPicPr>
          <p:cNvPr id="1026" name="Picture 2" descr="\\FAGBOK3\USER_FOLDERS\knut.FAGBOK\Desktop\97882450040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000372"/>
            <a:ext cx="2150085" cy="2971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2200" dirty="0" smtClean="0"/>
              <a:t>Kapittel 3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Norsk og internasjonal regnskapsregulering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2000" dirty="0" smtClean="0"/>
              <a:t>Kapittel 21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Kostnader</a:t>
            </a:r>
            <a:endParaRPr lang="nb-NO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Documents and Settings\knut\Skrivebord\Regnskapsteori\Figur2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056691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2200" dirty="0" smtClean="0"/>
              <a:t>Kapittel 22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Virkning av prisstigning på regnskapet</a:t>
            </a:r>
            <a:endParaRPr lang="nb-NO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Documents and Settings\knut\Skrivebord\Regnskapsteori\Figur22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703838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Documents and Settings\knut\Skrivebord\Regnskapsteori\Figur22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500858" cy="3741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Documents and Settings\knut\Skrivebord\Regnskapsteori\Figur22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5929354" cy="3713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2200" dirty="0" smtClean="0"/>
              <a:t>Kapittel 23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Alternative regnskapsmodeller til det tradisjonelle finansregnskapet</a:t>
            </a:r>
            <a:endParaRPr lang="nb-NO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Documents and Settings\knut\Skrivebord\Regnskapsteori\Figur23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500858" cy="3776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Documents and Settings\knut\Skrivebord\Regnskapsteori\Figur23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5929354" cy="4246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Documents and Settings\knut\Skrivebord\Regnskapsteori\Figur23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5643602" cy="3575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knut\Skrivebord\Regnskapsteori\Figur3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000792" cy="3732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knut\Skrivebord\Regnskapsteori\Figur3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722163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knut\Skrivebord\Regnskapsteori\Figur3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553088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knut\Skrivebord\Regnskapsteori\Figur3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676214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knut\Skrivebord\Regnskapsteori\Figur3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78"/>
            <a:ext cx="672095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knut\Skrivebord\Regnskapsteori\Figur3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40"/>
            <a:ext cx="708948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knut\Skrivebord\Regnskapsteori\Figur3-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5923057" cy="3098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knut\Skrivebord\Regnskapsteori\Figur3-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589312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knut\Skrivebord\Regnskapsteori\Figur3-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5929354" cy="3169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2000" dirty="0" smtClean="0"/>
              <a:t>Kapittel 1</a:t>
            </a:r>
            <a:br>
              <a:rPr lang="nb-NO" sz="2000" dirty="0" smtClean="0"/>
            </a:br>
            <a:r>
              <a:rPr lang="nb-NO" dirty="0" smtClean="0"/>
              <a:t>Innledning</a:t>
            </a:r>
            <a:endParaRPr lang="nb-N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knut\Skrivebord\Regnskapsteori\Figur3-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6533047" cy="3507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2000" dirty="0" smtClean="0"/>
              <a:t>Kapittel 4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Bedriftens økonomiske kretsløp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knut\Skrivebord\Regnskapsteori\Figur4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02314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knut\Skrivebord\Regnskapsteori\Figur4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7487549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knut\Skrivebord\Regnskapsteori\Figur4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235113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knut\Skrivebord\Regnskapsteori\Figur4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6215106" cy="5099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2200" dirty="0" smtClean="0"/>
              <a:t>Kapittel 5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Teorigrunnlaget i det tradisjonelle finansregnskapet</a:t>
            </a:r>
            <a:br>
              <a:rPr lang="nb-NO" dirty="0" smtClean="0"/>
            </a:b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knut\Skrivebord\Regnskapsteori\Figur5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9915" y="877927"/>
            <a:ext cx="4244169" cy="5102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knut\Skrivebord\Regnskapsteori\Figur5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6494553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knut\Skrivebord\Regnskapsteori\Figur5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6814511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nut\Skrivebord\Regnskapsteori\Figur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6875725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2200" dirty="0" smtClean="0"/>
              <a:t>Kapittel 6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Introduksjon til verdibaserte regnskapsmodeller</a:t>
            </a:r>
            <a:br>
              <a:rPr lang="nb-NO" dirty="0" smtClean="0"/>
            </a:b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knut\Skrivebord\Regnskapsteori\Figur6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6858048" cy="4487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knut\Skrivebord\Regnskapsteori\Figur6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36558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knut\Skrivebord\Regnskapsteori\Figur6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6143668" cy="4530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2200" dirty="0" smtClean="0"/>
              <a:t>Kapittel 7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Konseptuelt rammeverk for regnskap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knut\Skrivebord\Regnskapsteori\Figur7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5429288" cy="3391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knut\Skrivebord\Regnskapsteori\Figur7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5214974" cy="5680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knut\Skrivebord\Regnskapsteori\Figur7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746996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knut\Skrivebord\Regnskapsteori\Figur7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6786610" cy="3271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knut\Skrivebord\Regnskapsteori\Figur7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28670"/>
            <a:ext cx="486356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2000" dirty="0" smtClean="0"/>
              <a:t>Kapittel 2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Grunnleggende regnskapsforståelse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knut\Skrivebord\Regnskapsteori\Figur7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072230" cy="451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knut\Skrivebord\Regnskapsteori\Figur7-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31178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2000" dirty="0" smtClean="0"/>
              <a:t>Kapittel 8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Presentasjon av finansregnskapet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knut\Skrivebord\Regnskapsteori\Figur8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5444901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knut\Skrivebord\Regnskapsteori\Figur8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6572296" cy="3310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knut\Skrivebord\Regnskapsteori\Figur8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108241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knut\Skrivebord\Regnskapsteori\Figur8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000792" cy="3534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knut\Skrivebord\Regnskapsteori\Figur8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000792" cy="3291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knut\Skrivebord\Regnskapsteori\Figur8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857364"/>
            <a:ext cx="7348667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2000" dirty="0" smtClean="0"/>
              <a:t>Kapittel 9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Hendelser etter </a:t>
            </a:r>
            <a:r>
              <a:rPr lang="nb-NO" dirty="0" err="1" smtClean="0"/>
              <a:t>balansedagen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knut\Skrivebord\Regnskapsteori\Figur2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01025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knut\Skrivebord\Regnskapsteori\Figur9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7938905" cy="2074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2000" dirty="0" smtClean="0"/>
              <a:t>Kapittel 10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Immaterielle eiendeler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knut\Skrivebord\Regnskapsteori\Figur10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641576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knut\Skrivebord\Regnskapsteori\Figur10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14554"/>
            <a:ext cx="6293553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knut\Skrivebord\Regnskapsteori\Figur10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57430"/>
            <a:ext cx="624173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knut\Skrivebord\Regnskapsteori\Figur10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8"/>
            <a:ext cx="6930211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2000" dirty="0" smtClean="0"/>
              <a:t>Kapittel 11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Varige driftsmidler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knut\Skrivebord\Regnskapsteori\Figur1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596388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knut\Skrivebord\Regnskapsteori\Figur11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6067249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knut\Skrivebord\Regnskapsteori\Figur11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505234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knut\Skrivebord\Regnskapsteori\Figur2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74403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knut\Skrivebord\Regnskapsteori\Figur11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5857916" cy="3895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/>
              <a:t/>
            </a:r>
            <a:br>
              <a:rPr lang="nb-NO" sz="2200" dirty="0"/>
            </a:br>
            <a:r>
              <a:rPr lang="nb-NO" sz="2200" dirty="0" smtClean="0"/>
              <a:t/>
            </a:r>
            <a:br>
              <a:rPr lang="nb-NO" sz="2200" dirty="0" smtClean="0"/>
            </a:br>
            <a:r>
              <a:rPr lang="nb-NO" sz="2200" dirty="0" smtClean="0"/>
              <a:t>Kapittel 12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Investeringseiendommer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knut\Skrivebord\Regnskapsteori\Figur12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857232"/>
            <a:ext cx="5193919" cy="4675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2000" dirty="0" smtClean="0"/>
              <a:t>Kapittel 13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Leieavtaler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knut\Skrivebord\Regnskapsteori\Figur13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142984"/>
            <a:ext cx="4929222" cy="4473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knut\Skrivebord\Regnskapsteori\Figur13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00306"/>
            <a:ext cx="703013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2000" dirty="0" smtClean="0"/>
              <a:t>Kapittel 14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Varelager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Documents and Settings\knut\Skrivebord\Regnskapsteori\Figur14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143668" cy="3002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Documents and Settings\knut\Skrivebord\Regnskapsteori\Figur14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5214974" cy="3253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knut\Skrivebord\Regnskapsteori\Figur14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000792" cy="3654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knut\Skrivebord\Regnskapsteori\Figur2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500990" cy="386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2000" dirty="0" smtClean="0"/>
              <a:t>Kapittel 15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Anleggskontrakter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knut\Skrivebord\Regnskapsteori\Figur15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85860"/>
            <a:ext cx="5143536" cy="3932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Documents and Settings\knut\Skrivebord\Regnskapsteori\Figur15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480953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2000" dirty="0" smtClean="0"/>
              <a:t>Kapittel 16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Finansielle eiendeler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knut\Skrivebord\Regnskapsteori\Figur16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5786478" cy="2720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Documents and Settings\knut\Skrivebord\Regnskapsteori\Figur16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28"/>
            <a:ext cx="3325543" cy="57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Documents and Settings\knut\Skrivebord\Regnskapsteori\Figur16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3"/>
            <a:ext cx="5715040" cy="3721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Documents and Settings\knut\Skrivebord\Regnskapsteori\Figur16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121069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C:\Documents and Settings\knut\Skrivebord\Regnskapsteori\Figur16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5924818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knut\Skrivebord\Regnskapsteori\Figur16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5860281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knut\Skrivebord\Regnskapsteori\Figur2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190829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2000" dirty="0" smtClean="0"/>
              <a:t>Kapittel 17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Gjeld</a:t>
            </a:r>
            <a:endParaRPr lang="nb-NO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Documents and Settings\knut\Skrivebord\Regnskapsteori\Figur17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5602901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Documents and Settings\knut\Skrivebord\Regnskapsteori\Figur17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7652106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2000" dirty="0" smtClean="0"/>
              <a:t>Kapittel 18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Inntektsskatt</a:t>
            </a:r>
            <a:endParaRPr lang="nb-NO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Documents and Settings\knut\Skrivebord\Regnskapsteori\Figur18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226255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Documents and Settings\knut\Skrivebord\Regnskapsteori\Figur18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6000792" cy="3829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2000" dirty="0" smtClean="0"/>
              <a:t>Kapittel 19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Egenkapital</a:t>
            </a:r>
            <a:endParaRPr lang="nb-NO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Documents and Settings\knut\Skrivebord\Regnskapsteori\Figur19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603334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Documents and Settings\knut\Skrivebord\Regnskapsteori\Figur19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78"/>
            <a:ext cx="722715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Documents and Settings\knut\Skrivebord\Regnskapsteori\Figur19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85926"/>
            <a:ext cx="575053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knut\Skrivebord\Regnskapsteori\Figur2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69"/>
            <a:ext cx="6357982" cy="5141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Documents and Settings\knut\Skrivebord\Regnskapsteori\Figur19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6931462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Documents and Settings\knut\Skrivebord\Regnskapsteori\Figur19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255336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sz="2200" dirty="0" smtClean="0"/>
              <a:t>Kapittel 20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Inntekt</a:t>
            </a:r>
            <a:br>
              <a:rPr lang="nb-NO" dirty="0" smtClean="0"/>
            </a:br>
            <a:endParaRPr lang="nb-NO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Documents and Settings\knut\Skrivebord\Regnskapsteori\Figur20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286544" cy="3637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Documents and Settings\knut\Skrivebord\Regnskapsteori\Figur20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57430"/>
            <a:ext cx="6117973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Documents and Settings\knut\Skrivebord\Regnskapsteori\Figur20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928670"/>
            <a:ext cx="4929222" cy="4164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Documents and Settings\knut\Skrivebord\Regnskapsteori\Figur20-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7389988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Documents and Settings\knut\Skrivebord\Regnskapsteori\Figur20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6061153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Documents and Settings\knut\Skrivebord\Regnskapsteori\Figur20-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5857916" cy="3354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3" descr="C:\Documents and Settings\knut\Skrivebord\Regnskapsteori\Figur20-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072230" cy="3449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P_mal_Regnskapsteori">
  <a:themeElements>
    <a:clrScheme name="PP mal Led_org_k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 mal Led_org_k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 mal Led_org_k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mal Led_org_k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mal Led_org_k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mal Led_org_k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mal Led_org_k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 mal Led_org_k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mal Led_org_k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mal Led_org_k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mal Led_org_k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mal Led_org_k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mal Led_org_k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 mal Led_org_k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PP_mal_Regnskapsteori</Template>
  <TotalTime>8</TotalTime>
  <Words>47</Words>
  <Application>Microsoft PowerPoint</Application>
  <PresentationFormat>Skjermfremvisning (4:3)</PresentationFormat>
  <Paragraphs>26</Paragraphs>
  <Slides>109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109</vt:i4>
      </vt:variant>
    </vt:vector>
  </HeadingPairs>
  <TitlesOfParts>
    <vt:vector size="110" baseType="lpstr">
      <vt:lpstr>PP_mal_Regnskapsteori</vt:lpstr>
      <vt:lpstr> Trond Kristoffersen</vt:lpstr>
      <vt:lpstr>Kapittel 1 Innledning</vt:lpstr>
      <vt:lpstr>Lysbilde 3</vt:lpstr>
      <vt:lpstr>Kapittel 2 Grunnleggende regnskapsforståelse</vt:lpstr>
      <vt:lpstr>Lysbilde 5</vt:lpstr>
      <vt:lpstr>Lysbilde 6</vt:lpstr>
      <vt:lpstr>Lysbilde 7</vt:lpstr>
      <vt:lpstr>Lysbilde 8</vt:lpstr>
      <vt:lpstr>Lysbilde 9</vt:lpstr>
      <vt:lpstr>Kapittel 3 Norsk og internasjonal regnskapsregulering</vt:lpstr>
      <vt:lpstr>Lysbilde 11</vt:lpstr>
      <vt:lpstr>Lysbilde 12</vt:lpstr>
      <vt:lpstr>Lysbilde 13</vt:lpstr>
      <vt:lpstr>Lysbilde 14</vt:lpstr>
      <vt:lpstr>Lysbilde 15</vt:lpstr>
      <vt:lpstr>Lysbilde 16</vt:lpstr>
      <vt:lpstr>Lysbilde 17</vt:lpstr>
      <vt:lpstr>Lysbilde 18</vt:lpstr>
      <vt:lpstr>Lysbilde 19</vt:lpstr>
      <vt:lpstr>Lysbilde 20</vt:lpstr>
      <vt:lpstr>Kapittel 4 Bedriftens økonomiske kretsløp</vt:lpstr>
      <vt:lpstr>Lysbilde 22</vt:lpstr>
      <vt:lpstr>Lysbilde 23</vt:lpstr>
      <vt:lpstr>Lysbilde 24</vt:lpstr>
      <vt:lpstr>Lysbilde 25</vt:lpstr>
      <vt:lpstr>Kapittel 5 Teorigrunnlaget i det tradisjonelle finansregnskapet </vt:lpstr>
      <vt:lpstr>Lysbilde 27</vt:lpstr>
      <vt:lpstr>Lysbilde 28</vt:lpstr>
      <vt:lpstr>Lysbilde 29</vt:lpstr>
      <vt:lpstr>Kapittel 6 Introduksjon til verdibaserte regnskapsmodeller </vt:lpstr>
      <vt:lpstr>Lysbilde 31</vt:lpstr>
      <vt:lpstr>Lysbilde 32</vt:lpstr>
      <vt:lpstr>Lysbilde 33</vt:lpstr>
      <vt:lpstr>Kapittel 7 Konseptuelt rammeverk for regnskap</vt:lpstr>
      <vt:lpstr>Lysbilde 35</vt:lpstr>
      <vt:lpstr>Lysbilde 36</vt:lpstr>
      <vt:lpstr>Lysbilde 37</vt:lpstr>
      <vt:lpstr>Lysbilde 38</vt:lpstr>
      <vt:lpstr>Lysbilde 39</vt:lpstr>
      <vt:lpstr>Lysbilde 40</vt:lpstr>
      <vt:lpstr>Lysbilde 41</vt:lpstr>
      <vt:lpstr>Kapittel 8 Presentasjon av finansregnskapet</vt:lpstr>
      <vt:lpstr>Lysbilde 43</vt:lpstr>
      <vt:lpstr>Lysbilde 44</vt:lpstr>
      <vt:lpstr>Lysbilde 45</vt:lpstr>
      <vt:lpstr>Lysbilde 46</vt:lpstr>
      <vt:lpstr>Lysbilde 47</vt:lpstr>
      <vt:lpstr>Lysbilde 48</vt:lpstr>
      <vt:lpstr>Kapittel 9 Hendelser etter balansedagen</vt:lpstr>
      <vt:lpstr>Lysbilde 50</vt:lpstr>
      <vt:lpstr>Kapittel 10 Immaterielle eiendeler</vt:lpstr>
      <vt:lpstr>Lysbilde 52</vt:lpstr>
      <vt:lpstr>Lysbilde 53</vt:lpstr>
      <vt:lpstr>Lysbilde 54</vt:lpstr>
      <vt:lpstr>Lysbilde 55</vt:lpstr>
      <vt:lpstr>Kapittel 11 Varige driftsmidler</vt:lpstr>
      <vt:lpstr>Lysbilde 57</vt:lpstr>
      <vt:lpstr>Lysbilde 58</vt:lpstr>
      <vt:lpstr>Lysbilde 59</vt:lpstr>
      <vt:lpstr>Lysbilde 60</vt:lpstr>
      <vt:lpstr>   Kapittel 12 Investeringseiendommer  </vt:lpstr>
      <vt:lpstr>Lysbilde 62</vt:lpstr>
      <vt:lpstr>Kapittel 13 Leieavtaler</vt:lpstr>
      <vt:lpstr>Lysbilde 64</vt:lpstr>
      <vt:lpstr>Lysbilde 65</vt:lpstr>
      <vt:lpstr>Kapittel 14 Varelager</vt:lpstr>
      <vt:lpstr>Lysbilde 67</vt:lpstr>
      <vt:lpstr>Lysbilde 68</vt:lpstr>
      <vt:lpstr>Lysbilde 69</vt:lpstr>
      <vt:lpstr>Kapittel 15 Anleggskontrakter</vt:lpstr>
      <vt:lpstr>Lysbilde 71</vt:lpstr>
      <vt:lpstr>Lysbilde 72</vt:lpstr>
      <vt:lpstr>Kapittel 16 Finansielle eiendeler</vt:lpstr>
      <vt:lpstr>Lysbilde 74</vt:lpstr>
      <vt:lpstr>Lysbilde 75</vt:lpstr>
      <vt:lpstr>Lysbilde 76</vt:lpstr>
      <vt:lpstr>Lysbilde 77</vt:lpstr>
      <vt:lpstr>Lysbilde 78</vt:lpstr>
      <vt:lpstr>Lysbilde 79</vt:lpstr>
      <vt:lpstr>Kapittel 17 Gjeld</vt:lpstr>
      <vt:lpstr>Lysbilde 81</vt:lpstr>
      <vt:lpstr>Lysbilde 82</vt:lpstr>
      <vt:lpstr>Kapittel 18 Inntektsskatt</vt:lpstr>
      <vt:lpstr>Lysbilde 84</vt:lpstr>
      <vt:lpstr>Lysbilde 85</vt:lpstr>
      <vt:lpstr>Kapittel 19 Egenkapital</vt:lpstr>
      <vt:lpstr>Lysbilde 87</vt:lpstr>
      <vt:lpstr>Lysbilde 88</vt:lpstr>
      <vt:lpstr>Lysbilde 89</vt:lpstr>
      <vt:lpstr>Lysbilde 90</vt:lpstr>
      <vt:lpstr>Lysbilde 91</vt:lpstr>
      <vt:lpstr>Kapittel 20 Inntekt </vt:lpstr>
      <vt:lpstr>Lysbilde 93</vt:lpstr>
      <vt:lpstr>Lysbilde 94</vt:lpstr>
      <vt:lpstr>Lysbilde 95</vt:lpstr>
      <vt:lpstr>Lysbilde 96</vt:lpstr>
      <vt:lpstr>Lysbilde 97</vt:lpstr>
      <vt:lpstr>Lysbilde 98</vt:lpstr>
      <vt:lpstr>Lysbilde 99</vt:lpstr>
      <vt:lpstr>Kapittel 21 Kostnader</vt:lpstr>
      <vt:lpstr>Lysbilde 101</vt:lpstr>
      <vt:lpstr>Kapittel 22 Virkning av prisstigning på regnskapet</vt:lpstr>
      <vt:lpstr>Lysbilde 103</vt:lpstr>
      <vt:lpstr>Lysbilde 104</vt:lpstr>
      <vt:lpstr>Lysbilde 105</vt:lpstr>
      <vt:lpstr>Kapittel 23 Alternative regnskapsmodeller til det tradisjonelle finansregnskapet</vt:lpstr>
      <vt:lpstr>Lysbilde 107</vt:lpstr>
      <vt:lpstr>Lysbilde 108</vt:lpstr>
      <vt:lpstr>Lysbilde 109</vt:lpstr>
    </vt:vector>
  </TitlesOfParts>
  <Company>Fagbokforlaget Vigmostad &amp; Bjørke 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Trond Kristoffersen</dc:title>
  <dc:creator>Knut Ebeltoft</dc:creator>
  <cp:lastModifiedBy>Administrator</cp:lastModifiedBy>
  <cp:revision>2</cp:revision>
  <dcterms:created xsi:type="dcterms:W3CDTF">2008-05-09T13:14:32Z</dcterms:created>
  <dcterms:modified xsi:type="dcterms:W3CDTF">2008-05-13T06:17:26Z</dcterms:modified>
</cp:coreProperties>
</file>