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FF6600"/>
    <a:srgbClr val="CC0000"/>
    <a:srgbClr val="CCCC00"/>
    <a:srgbClr val="CCFF33"/>
    <a:srgbClr val="FFCC00"/>
    <a:srgbClr val="FFCC99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51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grafikk-Regnskapsteor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6237288"/>
            <a:ext cx="8569325" cy="365125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55650" y="2133600"/>
            <a:ext cx="7772400" cy="117951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57346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CC99"/>
                </a:solidFill>
              </a:defRPr>
            </a:lvl1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pic>
        <p:nvPicPr>
          <p:cNvPr id="3080" name="Picture 8" descr="fagbok HVITp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333375"/>
            <a:ext cx="1231900" cy="5969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3ABE314-A6C9-4AD0-A96F-3CB7288B464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7813" y="274638"/>
            <a:ext cx="2058987" cy="5808662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46088" y="274638"/>
            <a:ext cx="6029325" cy="5808662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2391D43-657D-49B4-BBF7-83C973F802DC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5E892DE-070B-4F21-99D5-C7457AD6BB02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B63E535-BFBA-4B58-8451-6FB7D1E84EEE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46088" y="15573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37088" y="15573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F630F36-85A3-443E-A807-782A3E27467E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652BA51-ED83-42DC-B50D-4171454F509F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0398C64-27B3-4A8F-9590-EC8F24AA185A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24A6808-4670-430C-84A3-27FA726CB431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4CC0343-12C5-426B-B517-C47AFD2B0112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8847E7-5053-450F-8C95-29392EDF2FA6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grafikk-Regnskapsteor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95288" y="6307138"/>
            <a:ext cx="8424862" cy="36195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6088" y="15573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1466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fld id="{74D51922-C0ED-4B50-9A38-00D241BEA503}" type="slidenum">
              <a:rPr lang="nb-NO"/>
              <a:pPr/>
              <a:t>‹#›</a:t>
            </a:fld>
            <a:endParaRPr lang="nb-NO"/>
          </a:p>
        </p:txBody>
      </p:sp>
      <p:pic>
        <p:nvPicPr>
          <p:cNvPr id="1036" name="Picture 12" descr="PCfagbokSORTsym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596188" y="260350"/>
            <a:ext cx="1079500" cy="5016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950" y="404813"/>
            <a:ext cx="7772400" cy="1470025"/>
          </a:xfrm>
        </p:spPr>
        <p:txBody>
          <a:bodyPr/>
          <a:lstStyle/>
          <a:p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Trond </a:t>
            </a:r>
            <a:r>
              <a:rPr lang="nb-NO" dirty="0" smtClean="0"/>
              <a:t>Kristoffersen</a:t>
            </a:r>
            <a:endParaRPr lang="nb-NO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1916113"/>
            <a:ext cx="7704138" cy="2017712"/>
          </a:xfrm>
        </p:spPr>
        <p:txBody>
          <a:bodyPr/>
          <a:lstStyle/>
          <a:p>
            <a:r>
              <a:rPr lang="nb-NO" dirty="0" smtClean="0"/>
              <a:t>Regnskapsteori</a:t>
            </a:r>
          </a:p>
          <a:p>
            <a:r>
              <a:rPr lang="nb-NO" sz="1500" dirty="0" smtClean="0"/>
              <a:t>Fagbokforlaget 2008</a:t>
            </a:r>
            <a:endParaRPr lang="nb-NO" sz="1500" dirty="0"/>
          </a:p>
        </p:txBody>
      </p:sp>
      <p:pic>
        <p:nvPicPr>
          <p:cNvPr id="1026" name="Picture 2" descr="\\FAGBOK3\USER_FOLDERS\knut.FAGBOK\Desktop\97882450040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3000372"/>
            <a:ext cx="2150085" cy="29714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 sz="2200" dirty="0" smtClean="0"/>
              <a:t>Kapittel 3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Norsk og internasjonal regnskapsregulering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2000" dirty="0" smtClean="0"/>
              <a:t>Kapittel 21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Kostnader</a:t>
            </a:r>
            <a:endParaRPr lang="nb-NO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C:\Documents and Settings\knut\Skrivebord\Regnskapsteori\Figur21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428736"/>
            <a:ext cx="6056691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 sz="2200" dirty="0" smtClean="0"/>
              <a:t>Kapittel 22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Virkning av prisstigning på regnskapet</a:t>
            </a:r>
            <a:endParaRPr lang="nb-NO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C:\Documents and Settings\knut\Skrivebord\Regnskapsteori\Figur22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85860"/>
            <a:ext cx="7038380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C:\Documents and Settings\knut\Skrivebord\Regnskapsteori\Figur22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428736"/>
            <a:ext cx="6500858" cy="37410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C:\Documents and Settings\knut\Skrivebord\Regnskapsteori\Figur22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643050"/>
            <a:ext cx="5929354" cy="3713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 sz="2200" dirty="0" smtClean="0"/>
              <a:t>Kapittel 23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Alternative regnskapsmodeller til det tradisjonelle finansregnskapet</a:t>
            </a:r>
            <a:endParaRPr lang="nb-NO" dirty="0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C:\Documents and Settings\knut\Skrivebord\Regnskapsteori\Figur23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428736"/>
            <a:ext cx="6500858" cy="37764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C:\Documents and Settings\knut\Skrivebord\Regnskapsteori\Figur23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357298"/>
            <a:ext cx="5929354" cy="4246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Documents and Settings\knut\Skrivebord\Regnskapsteori\Figur23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00174"/>
            <a:ext cx="5643602" cy="35752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knut\Skrivebord\Regnskapsteori\Figur3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00174"/>
            <a:ext cx="6000792" cy="37329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knut\Skrivebord\Regnskapsteori\Figur3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357430"/>
            <a:ext cx="7221636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knut\Skrivebord\Regnskapsteori\Figur3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71612"/>
            <a:ext cx="5530886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knut\Skrivebord\Regnskapsteori\Figur3-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143116"/>
            <a:ext cx="6762146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knut\Skrivebord\Regnskapsteori\Figur3-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071678"/>
            <a:ext cx="6720950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knut\Skrivebord\Regnskapsteori\Figur3-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000240"/>
            <a:ext cx="7089481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knut\Skrivebord\Regnskapsteori\Figur3-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428736"/>
            <a:ext cx="5923057" cy="3098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knut\Skrivebord\Regnskapsteori\Figur3-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5893122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knut\Skrivebord\Regnskapsteori\Figur3-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928802"/>
            <a:ext cx="5929354" cy="31693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b-NO" sz="2000" dirty="0" smtClean="0"/>
              <a:t>Kapittel 1</a:t>
            </a:r>
            <a:br>
              <a:rPr lang="nb-NO" sz="2000" dirty="0" smtClean="0"/>
            </a:br>
            <a:r>
              <a:rPr lang="nb-NO" dirty="0" smtClean="0"/>
              <a:t>Innledning</a:t>
            </a:r>
            <a:endParaRPr lang="nb-NO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knut\Skrivebord\Regnskapsteori\Figur3-1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85860"/>
            <a:ext cx="6533047" cy="35074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2000" dirty="0" smtClean="0"/>
              <a:t>Kapittel 4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Bedriftens økonomiske kretsløp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ocuments and Settings\knut\Skrivebord\Regnskapsteori\Figur4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000108"/>
            <a:ext cx="6023142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knut\Skrivebord\Regnskapsteori\Figur4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071678"/>
            <a:ext cx="7487549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knut\Skrivebord\Regnskapsteori\Figur4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85860"/>
            <a:ext cx="6235113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knut\Skrivebord\Regnskapsteori\Figur4-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928670"/>
            <a:ext cx="6215106" cy="50990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 sz="2200" dirty="0" smtClean="0"/>
              <a:t>Kapittel 5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Teorigrunnlaget i det tradisjonelle finansregnskapet</a:t>
            </a:r>
            <a:br>
              <a:rPr lang="nb-NO" dirty="0" smtClean="0"/>
            </a:b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Documents and Settings\knut\Skrivebord\Regnskapsteori\Figur5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9915" y="877927"/>
            <a:ext cx="4244169" cy="5102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Documents and Settings\knut\Skrivebord\Regnskapsteori\Figur5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571612"/>
            <a:ext cx="6494553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Documents and Settings\knut\Skrivebord\Regnskapsteori\Figur5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85926"/>
            <a:ext cx="6814511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knut\Skrivebord\Regnskapsteori\Figur1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6875725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 sz="2200" dirty="0" smtClean="0"/>
              <a:t>Kapittel 6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Introduksjon til verdibaserte regnskapsmodeller</a:t>
            </a:r>
            <a:br>
              <a:rPr lang="nb-NO" dirty="0" smtClean="0"/>
            </a:b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Documents and Settings\knut\Skrivebord\Regnskapsteori\Figur6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6858048" cy="44876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Documents and Settings\knut\Skrivebord\Regnskapsteori\Figur6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714488"/>
            <a:ext cx="6365584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knut\Skrivebord\Regnskapsteori\Figur6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857232"/>
            <a:ext cx="6143668" cy="45305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 sz="2200" dirty="0" smtClean="0"/>
              <a:t>Kapittel 7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Konseptuelt rammeverk for regnskap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Documents and Settings\knut\Skrivebord\Regnskapsteori\Figur7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571612"/>
            <a:ext cx="5429288" cy="33910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Documents and Settings\knut\Skrivebord\Regnskapsteori\Figur7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14290"/>
            <a:ext cx="5214974" cy="56802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Documents and Settings\knut\Skrivebord\Regnskapsteori\Figur7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857364"/>
            <a:ext cx="7469964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Documents and Settings\knut\Skrivebord\Regnskapsteori\Figur7-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14488"/>
            <a:ext cx="6786610" cy="32711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Documents and Settings\knut\Skrivebord\Regnskapsteori\Figur7-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928670"/>
            <a:ext cx="4863560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 sz="2000" dirty="0" smtClean="0"/>
              <a:t>Kapittel 2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Grunnleggende regnskapsforståelse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Documents and Settings\knut\Skrivebord\Regnskapsteori\Figur7-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000108"/>
            <a:ext cx="6072230" cy="4516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Documents and Settings\knut\Skrivebord\Regnskapsteori\Figur7-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785926"/>
            <a:ext cx="6311783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2000" dirty="0" smtClean="0"/>
              <a:t>Kapittel 8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Presentasjon av finansregnskapet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Documents and Settings\knut\Skrivebord\Regnskapsteori\Figur8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785926"/>
            <a:ext cx="5444901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Documents and Settings\knut\Skrivebord\Regnskapsteori\Figur8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85926"/>
            <a:ext cx="6572296" cy="33109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Documents and Settings\knut\Skrivebord\Regnskapsteori\Figur8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643050"/>
            <a:ext cx="6108241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Documents and Settings\knut\Skrivebord\Regnskapsteori\Figur8-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428736"/>
            <a:ext cx="6000792" cy="35344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Documents and Settings\knut\Skrivebord\Regnskapsteori\Figur8-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500174"/>
            <a:ext cx="6000792" cy="32916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Documents and Settings\knut\Skrivebord\Regnskapsteori\Figur8-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857364"/>
            <a:ext cx="7348667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2000" dirty="0" smtClean="0"/>
              <a:t>Kapittel 9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Hendelser etter </a:t>
            </a:r>
            <a:r>
              <a:rPr lang="nb-NO" dirty="0" err="1" smtClean="0"/>
              <a:t>balansedagen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knut\Skrivebord\Regnskapsteori\Figur2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00174"/>
            <a:ext cx="7010250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Documents and Settings\knut\Skrivebord\Regnskapsteori\Figur9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357430"/>
            <a:ext cx="7938905" cy="20742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2000" dirty="0" smtClean="0"/>
              <a:t>Kapittel 10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Immaterielle eiendeler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Documents and Settings\knut\Skrivebord\Regnskapsteori\Figur10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857364"/>
            <a:ext cx="6415767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Documents and Settings\knut\Skrivebord\Regnskapsteori\Figur10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214554"/>
            <a:ext cx="6293553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Documents and Settings\knut\Skrivebord\Regnskapsteori\Figur10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357430"/>
            <a:ext cx="6241731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Documents and Settings\knut\Skrivebord\Regnskapsteori\Figur10-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428868"/>
            <a:ext cx="6930211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2000" dirty="0" smtClean="0"/>
              <a:t>Kapittel 11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Varige driftsmidler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Documents and Settings\knut\Skrivebord\Regnskapsteori\Figur11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5963882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Documents and Settings\knut\Skrivebord\Regnskapsteori\Figur11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571612"/>
            <a:ext cx="6067249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Documents and Settings\knut\Skrivebord\Regnskapsteori\Figur11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00174"/>
            <a:ext cx="5052340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knut\Skrivebord\Regnskapsteori\Figur2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7744036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Documents and Settings\knut\Skrivebord\Regnskapsteori\Figur11-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85860"/>
            <a:ext cx="5857916" cy="38952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nb-NO" sz="2200" dirty="0" smtClean="0"/>
              <a:t/>
            </a:r>
            <a:br>
              <a:rPr lang="nb-NO" sz="2200" dirty="0" smtClean="0"/>
            </a:br>
            <a:r>
              <a:rPr lang="nb-NO" sz="2200" dirty="0"/>
              <a:t/>
            </a:r>
            <a:br>
              <a:rPr lang="nb-NO" sz="2200" dirty="0"/>
            </a:br>
            <a:r>
              <a:rPr lang="nb-NO" sz="2200" dirty="0" smtClean="0"/>
              <a:t/>
            </a:r>
            <a:br>
              <a:rPr lang="nb-NO" sz="2200" dirty="0" smtClean="0"/>
            </a:br>
            <a:r>
              <a:rPr lang="nb-NO" sz="2200" dirty="0" smtClean="0"/>
              <a:t>Kapittel 12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Investeringseiendommer</a:t>
            </a:r>
            <a:br>
              <a:rPr lang="nb-NO" dirty="0" smtClean="0"/>
            </a:br>
            <a:r>
              <a:rPr lang="nb-NO" dirty="0" smtClean="0"/>
              <a:t/>
            </a:r>
            <a:br>
              <a:rPr lang="nb-NO" dirty="0" smtClean="0"/>
            </a:b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Documents and Settings\knut\Skrivebord\Regnskapsteori\Figur12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857232"/>
            <a:ext cx="5193919" cy="4675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2000" dirty="0" smtClean="0"/>
              <a:t>Kapittel 13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Leieavtaler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Documents and Settings\knut\Skrivebord\Regnskapsteori\Figur13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142984"/>
            <a:ext cx="4929222" cy="4473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Documents and Settings\knut\Skrivebord\Regnskapsteori\Figur13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500306"/>
            <a:ext cx="7030138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2000" dirty="0" smtClean="0"/>
              <a:t>Kapittel 14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Varelager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Documents and Settings\knut\Skrivebord\Regnskapsteori\Figur14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643050"/>
            <a:ext cx="6143668" cy="3002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Documents and Settings\knut\Skrivebord\Regnskapsteori\Figur14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571612"/>
            <a:ext cx="5214974" cy="32531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:\Documents and Settings\knut\Skrivebord\Regnskapsteori\Figur14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428736"/>
            <a:ext cx="6000792" cy="36545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knut\Skrivebord\Regnskapsteori\Figur2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2"/>
            <a:ext cx="7500990" cy="3863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2000" dirty="0" smtClean="0"/>
              <a:t>Kapittel 15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Anleggskontrakter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Documents and Settings\knut\Skrivebord\Regnskapsteori\Figur15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285860"/>
            <a:ext cx="5143536" cy="39328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Documents and Settings\knut\Skrivebord\Regnskapsteori\Figur15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785926"/>
            <a:ext cx="4809530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2000" dirty="0" smtClean="0"/>
              <a:t>Kapittel 16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Finansielle eiendeler</a:t>
            </a: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Documents and Settings\knut\Skrivebord\Regnskapsteori\Figur16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714488"/>
            <a:ext cx="5786478" cy="2720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Documents and Settings\knut\Skrivebord\Regnskapsteori\Figur16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85728"/>
            <a:ext cx="3325543" cy="5786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Documents and Settings\knut\Skrivebord\Regnskapsteori\Figur16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142983"/>
            <a:ext cx="5715040" cy="37214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C:\Documents and Settings\knut\Skrivebord\Regnskapsteori\Figur16-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071546"/>
            <a:ext cx="6121069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 descr="C:\Documents and Settings\knut\Skrivebord\Regnskapsteori\Figur16-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071546"/>
            <a:ext cx="5924818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:\Documents and Settings\knut\Skrivebord\Regnskapsteori\Figur16-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85860"/>
            <a:ext cx="5860281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knut\Skrivebord\Regnskapsteori\Figur2-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2"/>
            <a:ext cx="7190829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2000" dirty="0" smtClean="0"/>
              <a:t>Kapittel 17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Gjeld</a:t>
            </a:r>
            <a:endParaRPr lang="nb-NO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:\Documents and Settings\knut\Skrivebord\Regnskapsteori\Figur17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357298"/>
            <a:ext cx="5602901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C:\Documents and Settings\knut\Skrivebord\Regnskapsteori\Figur17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000240"/>
            <a:ext cx="7652106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2000" dirty="0" smtClean="0"/>
              <a:t>Kapittel 18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Inntektsskatt</a:t>
            </a:r>
            <a:endParaRPr lang="nb-NO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:\Documents and Settings\knut\Skrivebord\Regnskapsteori\Figur18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643050"/>
            <a:ext cx="6226255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C:\Documents and Settings\knut\Skrivebord\Regnskapsteori\Figur18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357298"/>
            <a:ext cx="6000792" cy="38292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2000" dirty="0" smtClean="0"/>
              <a:t>Kapittel 19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Egenkapital</a:t>
            </a:r>
            <a:endParaRPr lang="nb-NO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C:\Documents and Settings\knut\Skrivebord\Regnskapsteori\Figur19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643050"/>
            <a:ext cx="6033348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C:\Documents and Settings\knut\Skrivebord\Regnskapsteori\Figur19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071678"/>
            <a:ext cx="7227154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C:\Documents and Settings\knut\Skrivebord\Regnskapsteori\Figur19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785926"/>
            <a:ext cx="5750532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knut\Skrivebord\Regnskapsteori\Figur2-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928669"/>
            <a:ext cx="6357982" cy="51413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C:\Documents and Settings\knut\Skrivebord\Regnskapsteori\Figur19-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00174"/>
            <a:ext cx="6931462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C:\Documents and Settings\knut\Skrivebord\Regnskapsteori\Figur19-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71612"/>
            <a:ext cx="6255336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 sz="2200" dirty="0" smtClean="0"/>
              <a:t>Kapittel 20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Inntekt</a:t>
            </a:r>
            <a:br>
              <a:rPr lang="nb-NO" dirty="0" smtClean="0"/>
            </a:br>
            <a:endParaRPr lang="nb-NO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C:\Documents and Settings\knut\Skrivebord\Regnskapsteori\Figur20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428736"/>
            <a:ext cx="6286544" cy="36373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C:\Documents and Settings\knut\Skrivebord\Regnskapsteori\Figur20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357430"/>
            <a:ext cx="6117973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C:\Documents and Settings\knut\Skrivebord\Regnskapsteori\Figur20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928670"/>
            <a:ext cx="4929222" cy="41649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Documents and Settings\knut\Skrivebord\Regnskapsteori\Figur20-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857364"/>
            <a:ext cx="7389988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Documents and Settings\knut\Skrivebord\Regnskapsteori\Figur20-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643050"/>
            <a:ext cx="6061153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C:\Documents and Settings\knut\Skrivebord\Regnskapsteori\Figur20-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357298"/>
            <a:ext cx="5857916" cy="33549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5" name="Picture 3" descr="C:\Documents and Settings\knut\Skrivebord\Regnskapsteori\Figur20-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00174"/>
            <a:ext cx="6072230" cy="3449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P_mal_Regnskapsteori">
  <a:themeElements>
    <a:clrScheme name="PP mal Led_org_k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 mal Led_org_k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 mal Led_org_k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 mal Led_org_k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 mal Led_org_k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 mal Led_org_k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 mal Led_org_k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 mal Led_org_k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 mal Led_org_k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 mal Led_org_k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 mal Led_org_k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 mal Led_org_k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 mal Led_org_k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 mal Led_org_k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PP_mal_Regnskapsteori</Template>
  <TotalTime>8</TotalTime>
  <Words>47</Words>
  <Application>Microsoft PowerPoint</Application>
  <PresentationFormat>Skjermfremvisning (4:3)</PresentationFormat>
  <Paragraphs>26</Paragraphs>
  <Slides>109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109</vt:i4>
      </vt:variant>
    </vt:vector>
  </HeadingPairs>
  <TitlesOfParts>
    <vt:vector size="110" baseType="lpstr">
      <vt:lpstr>PP_mal_Regnskapsteori</vt:lpstr>
      <vt:lpstr> Trond Kristoffersen</vt:lpstr>
      <vt:lpstr>Kapittel 1 Innledning</vt:lpstr>
      <vt:lpstr>Lysbilde 3</vt:lpstr>
      <vt:lpstr>Kapittel 2 Grunnleggende regnskapsforståelse</vt:lpstr>
      <vt:lpstr>Lysbilde 5</vt:lpstr>
      <vt:lpstr>Lysbilde 6</vt:lpstr>
      <vt:lpstr>Lysbilde 7</vt:lpstr>
      <vt:lpstr>Lysbilde 8</vt:lpstr>
      <vt:lpstr>Lysbilde 9</vt:lpstr>
      <vt:lpstr>Kapittel 3 Norsk og internasjonal regnskapsregulering</vt:lpstr>
      <vt:lpstr>Lysbilde 11</vt:lpstr>
      <vt:lpstr>Lysbilde 12</vt:lpstr>
      <vt:lpstr>Lysbilde 13</vt:lpstr>
      <vt:lpstr>Lysbilde 14</vt:lpstr>
      <vt:lpstr>Lysbilde 15</vt:lpstr>
      <vt:lpstr>Lysbilde 16</vt:lpstr>
      <vt:lpstr>Lysbilde 17</vt:lpstr>
      <vt:lpstr>Lysbilde 18</vt:lpstr>
      <vt:lpstr>Lysbilde 19</vt:lpstr>
      <vt:lpstr>Lysbilde 20</vt:lpstr>
      <vt:lpstr>Kapittel 4 Bedriftens økonomiske kretsløp</vt:lpstr>
      <vt:lpstr>Lysbilde 22</vt:lpstr>
      <vt:lpstr>Lysbilde 23</vt:lpstr>
      <vt:lpstr>Lysbilde 24</vt:lpstr>
      <vt:lpstr>Lysbilde 25</vt:lpstr>
      <vt:lpstr>Kapittel 5 Teorigrunnlaget i det tradisjonelle finansregnskapet </vt:lpstr>
      <vt:lpstr>Lysbilde 27</vt:lpstr>
      <vt:lpstr>Lysbilde 28</vt:lpstr>
      <vt:lpstr>Lysbilde 29</vt:lpstr>
      <vt:lpstr>Kapittel 6 Introduksjon til verdibaserte regnskapsmodeller </vt:lpstr>
      <vt:lpstr>Lysbilde 31</vt:lpstr>
      <vt:lpstr>Lysbilde 32</vt:lpstr>
      <vt:lpstr>Lysbilde 33</vt:lpstr>
      <vt:lpstr>Kapittel 7 Konseptuelt rammeverk for regnskap</vt:lpstr>
      <vt:lpstr>Lysbilde 35</vt:lpstr>
      <vt:lpstr>Lysbilde 36</vt:lpstr>
      <vt:lpstr>Lysbilde 37</vt:lpstr>
      <vt:lpstr>Lysbilde 38</vt:lpstr>
      <vt:lpstr>Lysbilde 39</vt:lpstr>
      <vt:lpstr>Lysbilde 40</vt:lpstr>
      <vt:lpstr>Lysbilde 41</vt:lpstr>
      <vt:lpstr>Kapittel 8 Presentasjon av finansregnskapet</vt:lpstr>
      <vt:lpstr>Lysbilde 43</vt:lpstr>
      <vt:lpstr>Lysbilde 44</vt:lpstr>
      <vt:lpstr>Lysbilde 45</vt:lpstr>
      <vt:lpstr>Lysbilde 46</vt:lpstr>
      <vt:lpstr>Lysbilde 47</vt:lpstr>
      <vt:lpstr>Lysbilde 48</vt:lpstr>
      <vt:lpstr>Kapittel 9 Hendelser etter balansedagen</vt:lpstr>
      <vt:lpstr>Lysbilde 50</vt:lpstr>
      <vt:lpstr>Kapittel 10 Immaterielle eiendeler</vt:lpstr>
      <vt:lpstr>Lysbilde 52</vt:lpstr>
      <vt:lpstr>Lysbilde 53</vt:lpstr>
      <vt:lpstr>Lysbilde 54</vt:lpstr>
      <vt:lpstr>Lysbilde 55</vt:lpstr>
      <vt:lpstr>Kapittel 11 Varige driftsmidler</vt:lpstr>
      <vt:lpstr>Lysbilde 57</vt:lpstr>
      <vt:lpstr>Lysbilde 58</vt:lpstr>
      <vt:lpstr>Lysbilde 59</vt:lpstr>
      <vt:lpstr>Lysbilde 60</vt:lpstr>
      <vt:lpstr>   Kapittel 12 Investeringseiendommer  </vt:lpstr>
      <vt:lpstr>Lysbilde 62</vt:lpstr>
      <vt:lpstr>Kapittel 13 Leieavtaler</vt:lpstr>
      <vt:lpstr>Lysbilde 64</vt:lpstr>
      <vt:lpstr>Lysbilde 65</vt:lpstr>
      <vt:lpstr>Kapittel 14 Varelager</vt:lpstr>
      <vt:lpstr>Lysbilde 67</vt:lpstr>
      <vt:lpstr>Lysbilde 68</vt:lpstr>
      <vt:lpstr>Lysbilde 69</vt:lpstr>
      <vt:lpstr>Kapittel 15 Anleggskontrakter</vt:lpstr>
      <vt:lpstr>Lysbilde 71</vt:lpstr>
      <vt:lpstr>Lysbilde 72</vt:lpstr>
      <vt:lpstr>Kapittel 16 Finansielle eiendeler</vt:lpstr>
      <vt:lpstr>Lysbilde 74</vt:lpstr>
      <vt:lpstr>Lysbilde 75</vt:lpstr>
      <vt:lpstr>Lysbilde 76</vt:lpstr>
      <vt:lpstr>Lysbilde 77</vt:lpstr>
      <vt:lpstr>Lysbilde 78</vt:lpstr>
      <vt:lpstr>Lysbilde 79</vt:lpstr>
      <vt:lpstr>Kapittel 17 Gjeld</vt:lpstr>
      <vt:lpstr>Lysbilde 81</vt:lpstr>
      <vt:lpstr>Lysbilde 82</vt:lpstr>
      <vt:lpstr>Kapittel 18 Inntektsskatt</vt:lpstr>
      <vt:lpstr>Lysbilde 84</vt:lpstr>
      <vt:lpstr>Lysbilde 85</vt:lpstr>
      <vt:lpstr>Kapittel 19 Egenkapital</vt:lpstr>
      <vt:lpstr>Lysbilde 87</vt:lpstr>
      <vt:lpstr>Lysbilde 88</vt:lpstr>
      <vt:lpstr>Lysbilde 89</vt:lpstr>
      <vt:lpstr>Lysbilde 90</vt:lpstr>
      <vt:lpstr>Lysbilde 91</vt:lpstr>
      <vt:lpstr>Kapittel 20 Inntekt </vt:lpstr>
      <vt:lpstr>Lysbilde 93</vt:lpstr>
      <vt:lpstr>Lysbilde 94</vt:lpstr>
      <vt:lpstr>Lysbilde 95</vt:lpstr>
      <vt:lpstr>Lysbilde 96</vt:lpstr>
      <vt:lpstr>Lysbilde 97</vt:lpstr>
      <vt:lpstr>Lysbilde 98</vt:lpstr>
      <vt:lpstr>Lysbilde 99</vt:lpstr>
      <vt:lpstr>Kapittel 21 Kostnader</vt:lpstr>
      <vt:lpstr>Lysbilde 101</vt:lpstr>
      <vt:lpstr>Kapittel 22 Virkning av prisstigning på regnskapet</vt:lpstr>
      <vt:lpstr>Lysbilde 103</vt:lpstr>
      <vt:lpstr>Lysbilde 104</vt:lpstr>
      <vt:lpstr>Lysbilde 105</vt:lpstr>
      <vt:lpstr>Kapittel 23 Alternative regnskapsmodeller til det tradisjonelle finansregnskapet</vt:lpstr>
      <vt:lpstr>Lysbilde 107</vt:lpstr>
      <vt:lpstr>Lysbilde 108</vt:lpstr>
      <vt:lpstr>Lysbilde 109</vt:lpstr>
    </vt:vector>
  </TitlesOfParts>
  <Company>Fagbokforlaget Vigmostad &amp; Bjørke 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Trond Kristoffersen</dc:title>
  <dc:creator>Knut Ebeltoft</dc:creator>
  <cp:lastModifiedBy>Administrator</cp:lastModifiedBy>
  <cp:revision>2</cp:revision>
  <dcterms:created xsi:type="dcterms:W3CDTF">2008-05-09T13:14:32Z</dcterms:created>
  <dcterms:modified xsi:type="dcterms:W3CDTF">2008-05-13T06:17:26Z</dcterms:modified>
</cp:coreProperties>
</file>